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35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46CB2-7980-4292-83AD-618C9199AEC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F00F1-7915-46F5-8775-F86DA1B6AA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981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F00F1-7915-46F5-8775-F86DA1B6AAF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08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22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137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9271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312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170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048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136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88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5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73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75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23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2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13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56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38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84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8939F-2831-49D9-A072-FDC9558DA919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2DF4B-5CAF-47FA-B0BB-DB40141C4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763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92D050"/>
            </a:gs>
            <a:gs pos="95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5C9FB28-9EAB-44CF-88E9-F57CF4DD6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29226"/>
            <a:ext cx="12191487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615" y="235982"/>
            <a:ext cx="9149442" cy="477078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105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/>
            </a:r>
            <a:br>
              <a:rPr lang="ru-RU" sz="105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</a:br>
            <a:r>
              <a:rPr lang="ru-RU" sz="1050" b="0" i="0" u="none" strike="noStrike" baseline="0" dirty="0">
                <a:latin typeface="Tahoma" panose="020B0604030504040204" pitchFamily="34" charset="0"/>
              </a:rPr>
              <a:t/>
            </a:r>
            <a:br>
              <a:rPr lang="ru-RU" sz="1050" b="0" i="0" u="none" strike="noStrike" baseline="0" dirty="0">
                <a:latin typeface="Tahoma" panose="020B0604030504040204" pitchFamily="34" charset="0"/>
              </a:rPr>
            </a:br>
            <a:r>
              <a:rPr lang="ru-RU" sz="4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ОБРАЗОВАТЕЛЬНАЯ ПРОГРАММА  </a:t>
            </a:r>
            <a:br>
              <a:rPr lang="ru-RU" sz="4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</a:t>
            </a:r>
            <a:br>
              <a:rPr lang="ru-RU" sz="4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(ФОП ДО)</a:t>
            </a:r>
            <a:r>
              <a:rPr lang="ru-RU" sz="4000" b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BE69B8-B528-401C-9143-900FF44813F2}"/>
              </a:ext>
            </a:extLst>
          </p:cNvPr>
          <p:cNvSpPr txBox="1"/>
          <p:nvPr/>
        </p:nvSpPr>
        <p:spPr>
          <a:xfrm>
            <a:off x="3042558" y="6144288"/>
            <a:ext cx="6106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37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268303F-D233-4742-9F5A-520161540D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270" y="212035"/>
            <a:ext cx="11979965" cy="654657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2400" b="0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ru-RU" sz="3200" b="1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содержания ФОП ДО</a:t>
            </a:r>
            <a:r>
              <a:rPr lang="ru-RU" sz="3200" b="1" i="0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</a:t>
            </a:r>
            <a: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Опора Программы на принципы ДО, зафиксированные во ФГОС ДО; 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Обязательная часть </a:t>
            </a:r>
            <a:r>
              <a:rPr lang="ru-RU" sz="2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(не менее 60%, должна соответствовать ФОП ДО)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часть, формируемая участниками образовательных отношений </a:t>
            </a:r>
            <a:r>
              <a:rPr lang="ru-RU" sz="2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(не более 40%); </a:t>
            </a:r>
            <a:r>
              <a:rPr lang="ru-RU" sz="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4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включает в себя учебно-методическую документацию, в состав которой входят </a:t>
            </a:r>
            <a:r>
              <a:rPr lang="ru-RU" sz="24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рабочая программа воспитания, примерный режим и распорядок дня дошкольных групп, федеральный календарный план воспитательной работы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др.</a:t>
            </a:r>
            <a: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целевом разделе</a:t>
            </a:r>
            <a:r>
              <a:rPr lang="ru-RU" sz="2800" b="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+представлены планируемые результаты освоения ФОП в младенческом, раннем и дошкольном возрасте  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 4-м,5-ти,6-ти годам</a:t>
            </a:r>
            <a:r>
              <a:rPr lang="ru-RU" sz="2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этапе завершения освоения ФОП ДО);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kumimoji="0" lang="ru-RU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содержательном разделе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+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федеральная рабочая программа воспитания, которая раскрывает задачи и направления воспитательной работы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lang="ru-RU" sz="2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организационном разделе</a:t>
            </a: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примерные перечни худ. литературы, муз. </a:t>
            </a:r>
            <a:r>
              <a:rPr lang="ru-RU" sz="24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произв-ний</a:t>
            </a:r>
            <a:r>
              <a:rPr lang="ru-RU" sz="24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произведений изобразительного искусства для использования в образовательной работе в разных возрастных группах, примерный перечень рекомендуемых анимационных произведений, федеральный календарный план воспитательной работы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Tahoma" panose="020B0604030504040204" pitchFamily="34" charset="0"/>
              </a:rPr>
              <a:t>.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495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9E8D311-EEC3-4665-80A9-03210E57C2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474" y="145473"/>
            <a:ext cx="11845635" cy="654627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                    ЦЕЛЕВОЙ РАЗДЕЛ: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Цель ФОП</a:t>
            </a:r>
            <a:r>
              <a:rPr kumimoji="0" lang="ru-RU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разностороннее развитие в период дошкольного детства с учетом возрастных и индивидуальных особенностей на основе духовно-нравственных ценностей российского народа </a:t>
            </a: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(жизнь, достоинство, права и свободы человека, патриотизм, гражданственность, служение Отечеству,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России),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исторических и национально-культурных традиций.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Задачи ФОП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(НОВОЕ):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обеспечение единых для РФ содержания и планируемых результатов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освоения образовательной программы ДО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приобщение детей к базовым ценностям российского народа…, создание условий для формирования ценностного отношения к окружающему миру, становления опыта действий и поступков на основе осмысления ценностей;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 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!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879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278297"/>
            <a:ext cx="11823589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ЦЕЛЕВОЙ РАЗДЕЛ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*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Неправомерность требования от детей дошкольного возраста конкретных образовательных достижений, понимание планируемых результатов реализации ФОП как характеристик возможных достижений ребенка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 разных возрастных этапах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 к моменту завершения ДО;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Обозначенные в ФОП возможные достижения детей «к году», «к трем годам» и т.д. имеют условный характер, что предполагает широкий возрастной диапазон для достижения ребенком планируемых результатов;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*Планируемые результаты в младенческом, раннем, дошкольном возрасте (к 4-м, к 5-ти, к 6-ти годам) и к моменту завершения освоения ФОП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представлены, дополнены и конкретизированы,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 учетом цели и задач ДО;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* Педагогическая диагностика достижения планируемых результатов ФОП ДО направлена на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изучение деятельностных умений ребенка, его интересов, предпочтений, склонностей, личностных особенностей, способов взаимодействия со взрослыми и сверстниками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385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E0C5650-C424-4BC0-A003-1D51F51FD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278297"/>
            <a:ext cx="11823589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ЦЕЛЕВОЙ РАЗДЕЛ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*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Цели педагогической диагностики, а также особенности ее проведения (основные формы, методы) определяются ФГОС ДО (п.3.2.3 и п. 4.6).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*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Периодичность проведения диагностики, способ и форма фиксации результатов определяется ДОО.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В ФОП уточнена оптимальная периодичность – дважды в год (стартовая, с учетом адаптационно периода, и заключительная на этапе освоения содержания программы возрастной группой).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Присутствуют уточнения об основном методе (наблюдении), других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малоформализованных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методах и методиках педагогической диагностики, а также об индикаторах оценки наблюдаемых фактов.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*Проведение психологической диагностики определяется положениями ФГОС ДО (п.3.2.3)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156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278297"/>
            <a:ext cx="11823589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СОДЕРЖАТЕЛЬНЫЙ РАЗДЕЛ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Представлены задачи и содержание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образовательной деятельности с детьми всех возрастных групп по всем образовательным областям.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 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Содержание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образовательной деятельности в каждой образовательной области 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дополнено и расширено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с учетом цели, задач, планируемых результатов.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Содержание образовательных областей дополнено задачами воспитания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отражающими направленность на приобщение детей к ценностям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«Родина», «Природа», «Семья», «Человек»,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«Жизнь», «Милосердие», «Добро»,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«Дружба», «Сотрудничество», «Труд»,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знание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»,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«Культура», «Красота», «Здоровье».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Вариативность форм, способов, методов и средств реализации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ФОП ДО. Выбор зависит не только от возрастных и индивидуальных особенностей детей, учета их особых образовательных потребностей, но и от личных интересов, мотивов, ожиданий, желаний детей. Важно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признание приоритетности субъектной позиции ребенка в образовательном процессе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56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675A6A0-17F4-4BCD-B401-EFCC829EC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278297"/>
            <a:ext cx="11823589" cy="625661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СОДЕРЖАТЕЛЬНЫЙ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*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использоваться различные образовательные технологии,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дистанционные образовательные технологии, дистанционное обучение, за исключением тех, которые могут нанести вред здоровью детей.</a:t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 Педагог самостоятельно определяет формы, способы, методы реализации ФОП ДО,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При выборе форм реализации образовательного содержания, необходимо ориентироваться на виды детской деятельности, определенные во ФГОС ДО для каждого возрастного этапа (младенческий, ранний, дошкольный возраст).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Уточнены методы реализации задач воспитания, методы реализации задач обучения дошкольников.</a:t>
            </a:r>
            <a:r>
              <a:rPr lang="ru-RU" sz="7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434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5415229-E554-46F7-9258-8C59FA3C38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134112"/>
            <a:ext cx="11823589" cy="659587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СОДЕРЖАТЕЛЬНЫЙ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Представлены варианты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совместной деятельности детей с педагогом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другими детьми, уточнены возможные варианты позиции педагога на основе его функции: обучает чему-то новому, равноправный партнер, направляет совместную деятельность детской группы, организует деятельность детей друг с другом, наблюдает самостоятельную деятельность детей.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Уточнено особое место и роль игры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деятельности и в развитии детей.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 Уточнены возможные формы организации образовательной деятельности по Программе в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половине дня, на прогулке, во второй половине дня.</a:t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*Развернуто представлена информация о занятии как организационной форме, не означающей обязательную регламентированность процесса, и предполагающей выбор педагогом содержания и педагогически обоснованных методов образовательной деятельности.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988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F6AAAEB-196A-44A3-A75C-2C1CE34DA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377952"/>
            <a:ext cx="11204448" cy="6071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СОДЕРЖАТЕЛЬНЫЙ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*Выделены способы, направления и условия поддержки детской инициативы на разных возрастных этапах. </a:t>
            </a: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* Представлено направление взаимодействия педагогического коллектива с семьями воспитанников: цель, задачи, принципы, направления, возможные формы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(расширено).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* Представлено направление коррекционно-развивающей работы с детьми и/или инклюзивного образования: задачи, содержание, формы организации и др.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(расширено).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Отдельным блоком (п. 29) включена Федеральная программа воспитания.</a:t>
            </a:r>
            <a:endParaRPr lang="ru-RU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76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134112"/>
            <a:ext cx="11823589" cy="659587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ОРГАНИЗАЦИОННЫЙ 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</a:t>
            </a: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r>
              <a:rPr kumimoji="0" lang="ru-RU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условия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дополнены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уточнено, что образовательные задачи могут решаться как с помощью новых форм организации процесса образования (проектная деятельность, образовательная ситуация, обогащенные игры детей в центрах детской активности, проблемно-обучающие ситуации в рамках интеграции образовательных областей)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и традиционных (фронтальные, групповые, индивидуальные занятия).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* В блоке, посвященном РППС,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уточнено, что ФОП ДО не выдвигает жестких требований к организации РППС,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оставляет за ДОУ право самостоятельно проектировать предметно-пространственную среду в соответствии с ФГОС ДО и с учетом целей и принципов Программы, а также ряда требований.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*Блок, посвященный материально-техническому обеспечению Программы, обеспеченности методическими материалами и средствами обучения и воспитания,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наполнен обобщенными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 </a:t>
            </a:r>
            <a:r>
              <a:rPr lang="ru-RU" sz="1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образования» (письмо </a:t>
            </a:r>
            <a:r>
              <a:rPr lang="ru-RU" sz="1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ТВ-413-03 от 13.02.2023)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219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A639B98-275C-4773-8266-618E38579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68" y="231648"/>
            <a:ext cx="11631168" cy="6449567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ОРГАНИЗАЦИОННЫЙ 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1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 развернутый примерный перечень                                  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художественной  литературы 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каждой возрастной группы детей от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до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лет)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*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музыкальных произведений,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игр, упражнений и т.п. </a:t>
            </a:r>
            <a: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всех возрастных групп от </a:t>
            </a:r>
            <a:r>
              <a:rPr lang="ru-RU" sz="2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7 лет),                                 *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произведений изобразительного искусства </a:t>
            </a:r>
            <a: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каждой возрастной группы от 2 до 7 лет)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анимационных произведений, которые рекомендуются для семейного просмотра и могут быть использованы в образовательном процессе ДОУ </a:t>
            </a:r>
            <a: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(преимущественно отечественные мультипликационные фильмы и сериалы для детей 5-6 и 6-7 лет) ,</a:t>
            </a:r>
            <a:b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Примерный режим и распорядок дня опирается на действующие СанПиН, даны как четкие требования, обязательные для соблюдения, так и рамочные ориентиры для изменения режима и распорядка дня.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687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92D050"/>
            </a:gs>
            <a:gs pos="95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390DD99-1362-4E5C-B264-23DB0FB8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26" y="106017"/>
            <a:ext cx="11913704" cy="661283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база перехода на ФОП ДО на федеральном уровне</a:t>
            </a: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разрабатываются и утверждаются организацией, осуществляющей ОД, </a:t>
            </a:r>
            <a:r>
              <a:rPr lang="ru-RU" sz="240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ФГОС </a:t>
            </a:r>
            <a:r>
              <a:rPr lang="ru-RU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соответствующей федеральной образовательной программой дошкольного образования</a:t>
            </a:r>
            <a:r>
              <a:rPr lang="ru-RU" sz="2400" b="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br>
              <a:rPr lang="ru-RU" sz="2400" b="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планируемые результаты </a:t>
            </a:r>
            <a:r>
              <a:rPr lang="ru-RU" sz="24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разработанных ОО образовательных программ должны быть </a:t>
            </a:r>
            <a:r>
              <a:rPr lang="ru-RU" sz="24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ниже</a:t>
            </a:r>
            <a:r>
              <a:rPr lang="ru-RU" sz="24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соответствующих </a:t>
            </a:r>
            <a:r>
              <a:rPr lang="ru-RU" sz="24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и планируемых результатов федеральной программы дошкольного образования»;</a:t>
            </a:r>
            <a:r>
              <a:rPr lang="ru-RU" sz="24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«Федеральная основная общеобразовательная программа - </a:t>
            </a:r>
            <a:r>
              <a:rPr lang="ru-RU" sz="24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документация</a:t>
            </a:r>
            <a:r>
              <a:rPr lang="ru-RU" sz="24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(федеральный учебный план, федеральный календарный учебный график, федеральные рабочие программы учебных предметов, федеральная рабочая программа воспитания, федеральный календарный план воспитательной работы), </a:t>
            </a:r>
            <a:r>
              <a:rPr lang="ru-RU" sz="24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определяющая единые для Российской Федерации базовые объем и содержание образования определенного уровня</a:t>
            </a:r>
            <a:r>
              <a:rPr lang="ru-RU" sz="24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и(или) определенной направленности, </a:t>
            </a:r>
            <a:r>
              <a:rPr lang="ru-RU" sz="24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освоения образовательной программы»; </a:t>
            </a:r>
            <a:r>
              <a:rPr lang="ru-RU" sz="7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 ООП подлежат приведению в соответствие с федеральными основными общеобразовательными программами         </a:t>
            </a:r>
            <a:r>
              <a:rPr lang="ru-RU" sz="2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 сентября 2023 года»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870B3486-F3E6-484E-819F-9DB34C605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567504"/>
              </p:ext>
            </p:extLst>
          </p:nvPr>
        </p:nvGraphicFramePr>
        <p:xfrm>
          <a:off x="159026" y="477078"/>
          <a:ext cx="11913704" cy="1113183"/>
        </p:xfrm>
        <a:graphic>
          <a:graphicData uri="http://schemas.openxmlformats.org/drawingml/2006/table">
            <a:tbl>
              <a:tblPr/>
              <a:tblGrid>
                <a:gridCol w="11913704">
                  <a:extLst>
                    <a:ext uri="{9D8B030D-6E8A-4147-A177-3AD203B41FA5}">
                      <a16:colId xmlns:a16="http://schemas.microsoft.com/office/drawing/2014/main" xmlns="" val="3909534419"/>
                    </a:ext>
                  </a:extLst>
                </a:gridCol>
              </a:tblGrid>
              <a:tr h="1113183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2400" b="1" i="1" u="none" strike="noStrike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ЗАКОН №371-ФЗ ОТ 24 СЕНТЯБРЯ 2022 Г. </a:t>
                      </a:r>
                      <a:r>
                        <a:rPr lang="ru-RU" sz="2400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</a:t>
                      </a:r>
                      <a:r>
                        <a:rPr lang="ru-RU" sz="2000" b="1" i="1" u="none" strike="noStrike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 ВНЕСЕНИИ ИЗМЕНЕНИЙ В ФЕДЕРАЛЬНЫЙ ЗАКОН                                                                                          «ОБ ОБРАЗОВАНИИ В РОССИЙСКОЙ ФЕДЕРАЦИИ»  </a:t>
                      </a:r>
                      <a:endParaRPr lang="ru-RU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C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5500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297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93DD26A-C06A-4D5A-BB3A-7B177E618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0"/>
            <a:ext cx="12191486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370" y="364823"/>
            <a:ext cx="9448800" cy="566318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ОРГАНИЗАЦИОННЫЙ 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*В блоке «Федеральный календарный план воспитательной работы»  дан перечень основных государственных и народных праздников, памятных дат, и уточнено, что: 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• план является единым для ДОУ;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• ДОУ вправе наряду с указанными в плане, проводить иные мероприятия, согласно ключевым направлениям воспитания и дополнительного образования детей;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• все мероприятия плана должны проводиться с учетом особенностей Программы, а также возрастных, физиологических, психоэмоциональных особенностей детей.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588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AAE95EE-0014-4677-B895-C537CC65F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" y="231649"/>
            <a:ext cx="11728704" cy="642518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Порядок действий ДОО в переходный период:                            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основные этапы, управленческие решения и                    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   методические шаги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Создание в ДОУ рабочей группы, утверждение соответствующих локальных актов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Разработка «дорожной карты» по приведению ООП в соответствие с ФОП ДО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 Изучение ФОП ДО и экспертиза действующей ООП ДО на предмет соответствия ФОП ДО.</a:t>
            </a:r>
            <a:b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4. Приведение ООП ДО в соответствие с ФОП ДО.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 Утверждение ООП на основе ФОП ДО в ДОУ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 31.08.2023г</a:t>
            </a: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kumimoji="0" lang="ru-RU" sz="280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1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6116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AAE95EE-0014-4677-B895-C537CC65F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877" y="356381"/>
            <a:ext cx="11217578" cy="3681047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kumimoji="0" lang="ru-RU" sz="40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СПАСИБО ЗА ВНИМАНИЕ!</a:t>
            </a:r>
            <a: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05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92D050"/>
            </a:gs>
            <a:gs pos="95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0A75BEF-0C92-46A8-86E7-71840AD67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" y="0"/>
            <a:ext cx="12190974" cy="6858000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FC05B209-72A3-40F0-A99F-88D5A21FCA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AB6FE73-721C-45E0-866E-55A2BA295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174" y="601734"/>
            <a:ext cx="11121312" cy="6256265"/>
          </a:xfrm>
          <a:prstGeom prst="rect">
            <a:avLst/>
          </a:prstGeom>
        </p:spPr>
      </p:pic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xmlns="" id="{8EEC720F-5F51-4529-98A0-1188984D3A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419131"/>
              </p:ext>
            </p:extLst>
          </p:nvPr>
        </p:nvGraphicFramePr>
        <p:xfrm>
          <a:off x="0" y="-503581"/>
          <a:ext cx="12192000" cy="7315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2991">
                  <a:extLst>
                    <a:ext uri="{9D8B030D-6E8A-4147-A177-3AD203B41FA5}">
                      <a16:colId xmlns:a16="http://schemas.microsoft.com/office/drawing/2014/main" xmlns="" val="1627277055"/>
                    </a:ext>
                  </a:extLst>
                </a:gridCol>
                <a:gridCol w="6149009">
                  <a:extLst>
                    <a:ext uri="{9D8B030D-6E8A-4147-A177-3AD203B41FA5}">
                      <a16:colId xmlns:a16="http://schemas.microsoft.com/office/drawing/2014/main" xmlns="" val="44034544"/>
                    </a:ext>
                  </a:extLst>
                </a:gridCol>
              </a:tblGrid>
              <a:tr h="1317855">
                <a:tc gridSpan="2">
                  <a:txBody>
                    <a:bodyPr/>
                    <a:lstStyle/>
                    <a:p>
                      <a:r>
                        <a:rPr lang="ru-RU" sz="28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400" b="1" i="1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 МИНИСТЕРСТВА ПРОСВЕЩЕНИЯ РОССИЙСКОЙ ФЕДЕРАЦИИ </a:t>
                      </a:r>
                      <a:r>
                        <a:rPr lang="ru-RU" sz="20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08.11.2022 № 955  «</a:t>
                      </a:r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 ВНЕСЕНИИ ИЗМЕНЕНИЙ В НЕКОТОРЫЕ ПРИКАЗЫ МИНИСТЕРСТВА ОБРАЗОВАНИЯ И НАУКИ РОССИЙСКОЙ ФЕДЕРАЦИИ И МИНИСТЕРСТВА ПРОСВЕЩЕНИЯ РОССИЙСКОЙ ФЕДЕРАЦИИ, КАСАЮЩИЕСЯ ФГОС ОБЩЕГО ОБРАЗОВАНИЯ И ОБРАЗОВАНИЯ ОБУЧАЮЩИХСЯ С ОВЗ и УО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C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7709004"/>
                  </a:ext>
                </a:extLst>
              </a:tr>
              <a:tr h="39842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77612722"/>
                  </a:ext>
                </a:extLst>
              </a:tr>
              <a:tr h="11952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 1.7    ФГОС ДО является основой </a:t>
                      </a:r>
                      <a:r>
                        <a:rPr lang="ru-RU" sz="2400" b="0" i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разработки вариативных примерных образовательных программ </a:t>
                      </a:r>
                      <a:r>
                        <a:rPr lang="ru-RU" sz="2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</a:t>
                      </a:r>
                      <a:endParaRPr lang="ru-RU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ФГОС ДО является основой </a:t>
                      </a:r>
                      <a:r>
                        <a:rPr lang="ru-RU" sz="2400" b="0" i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разработки федеральной образовательной программы дошкольного образования</a:t>
                      </a:r>
                      <a:r>
                        <a:rPr lang="ru-RU" sz="18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3574859"/>
                  </a:ext>
                </a:extLst>
              </a:tr>
              <a:tr h="1563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 2.5	Программа разрабатывается и утверждается Организацией самостоятельно в соответствии с настоящим Стандартом </a:t>
                      </a:r>
                      <a:r>
                        <a:rPr lang="ru-RU" sz="2400" b="0" i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с учетом Примерных программ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Программа разрабатывается и утверждается Организацией самостоятельно в соответствии с настоящим Стандартом </a:t>
                      </a:r>
                      <a:r>
                        <a:rPr lang="ru-RU" sz="2400" b="0" i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ФОП ДО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7121643"/>
                  </a:ext>
                </a:extLst>
              </a:tr>
              <a:tr h="27876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 2.6 Содержание Программы должно обеспечивать </a:t>
                      </a:r>
                      <a:r>
                        <a:rPr lang="ru-RU" sz="2400" b="0" i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личности, мотивации и способностей детей </a:t>
                      </a:r>
                      <a:r>
                        <a:rPr lang="ru-RU" sz="2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различных видах деятельности и охватывать следующие структурные единицы, представляющие определенные направления развития и образования детей (далее-ОО)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Содержание ООП ДО должно обеспечивать </a:t>
                      </a:r>
                      <a:r>
                        <a:rPr lang="ru-RU" sz="2400" b="0" i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физическое и психическое развитие ребенка </a:t>
                      </a:r>
                      <a:r>
                        <a:rPr lang="ru-RU" sz="24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различных видах деятельности и охватывать следующие структурные единицы, представляющие определенные направления обучения и воспитания (далее –образовательные области)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8144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451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92D050"/>
            </a:gs>
            <a:gs pos="95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9878" y="0"/>
            <a:ext cx="12192000" cy="556591"/>
          </a:xfrm>
          <a:solidFill>
            <a:srgbClr val="CCFF66"/>
          </a:solidFill>
        </p:spPr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 изменения во ФГОС ДО</a:t>
            </a:r>
            <a:endParaRPr lang="ru-RU" sz="1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390EECC7-6CA7-4A9A-8B52-911D6E0F9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888765"/>
              </p:ext>
            </p:extLst>
          </p:nvPr>
        </p:nvGraphicFramePr>
        <p:xfrm>
          <a:off x="59635" y="556591"/>
          <a:ext cx="12072730" cy="6309360"/>
        </p:xfrm>
        <a:graphic>
          <a:graphicData uri="http://schemas.openxmlformats.org/drawingml/2006/table">
            <a:tbl>
              <a:tblPr/>
              <a:tblGrid>
                <a:gridCol w="12072730">
                  <a:extLst>
                    <a:ext uri="{9D8B030D-6E8A-4147-A177-3AD203B41FA5}">
                      <a16:colId xmlns:a16="http://schemas.microsoft.com/office/drawing/2014/main" xmlns="" val="2929187652"/>
                    </a:ext>
                  </a:extLst>
                </a:gridCol>
              </a:tblGrid>
              <a:tr h="5817704">
                <a:tc>
                  <a:txBody>
                    <a:bodyPr/>
                    <a:lstStyle/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П.2.6: перечень ОО не изменился, однако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расширено и конкретизировано их содержание;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П.2.7: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частично изменен перечень детских видов деятельности; 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П.2.10: уточнено, что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планируемые результаты ООП должны быть не ниже содержания и планируемых результатов ФОП ДО;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П.2.11: уточнено, что содержательный раздел Программы должен включать описание ОД в соответствии с направлениями развития ребенка, представленными в пяти ОО,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Федеральной образовательной программой 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 учетом используемых методических пособий, обеспечивающих реализацию данного содержания;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П.2.12: указано, что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обязательная часть программы должна соответствовать ФОП ДО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и </a:t>
                      </a:r>
                      <a:r>
                        <a:rPr lang="ru-RU" sz="2400" b="0" i="1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 оформляться в виде ссылки на ФОП;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П.2.13: указано, что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краткой презентации ООП ДО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помимо прочего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быть представлена ссылка на ФОП ДО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П.3.2.9: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допустимый объем образовательной нагрузки 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приведен в соответствие с действующими СанПиН;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П.4.6: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включены целевые ориентиры образования в младенческом возрасте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также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расширены целевые ориентиры 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р/возрасте и на этапе завершения дошкольного образования.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7522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281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B8F78E1-8F23-40B4-98B2-55F6B9CBC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" y="-290"/>
            <a:ext cx="12191486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34887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ДО соответствует  ФГОС ДО</a:t>
            </a:r>
            <a:endParaRPr lang="ru-RU" sz="1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280E225C-AA4C-4EB7-8E15-A9CDAD460E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214658"/>
              </p:ext>
            </p:extLst>
          </p:nvPr>
        </p:nvGraphicFramePr>
        <p:xfrm>
          <a:off x="53009" y="887896"/>
          <a:ext cx="12019721" cy="5883965"/>
        </p:xfrm>
        <a:graphic>
          <a:graphicData uri="http://schemas.openxmlformats.org/drawingml/2006/table">
            <a:tbl>
              <a:tblPr/>
              <a:tblGrid>
                <a:gridCol w="12019721">
                  <a:extLst>
                    <a:ext uri="{9D8B030D-6E8A-4147-A177-3AD203B41FA5}">
                      <a16:colId xmlns:a16="http://schemas.microsoft.com/office/drawing/2014/main" xmlns="" val="1800555948"/>
                    </a:ext>
                  </a:extLst>
                </a:gridCol>
              </a:tblGrid>
              <a:tr h="58839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0458798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B6C96DB0-553C-4796-A9CB-1E8EDCA57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950034"/>
              </p:ext>
            </p:extLst>
          </p:nvPr>
        </p:nvGraphicFramePr>
        <p:xfrm>
          <a:off x="265044" y="887896"/>
          <a:ext cx="11569148" cy="1005840"/>
        </p:xfrm>
        <a:graphic>
          <a:graphicData uri="http://schemas.openxmlformats.org/drawingml/2006/table">
            <a:tbl>
              <a:tblPr/>
              <a:tblGrid>
                <a:gridCol w="11569148">
                  <a:extLst>
                    <a:ext uri="{9D8B030D-6E8A-4147-A177-3AD203B41FA5}">
                      <a16:colId xmlns:a16="http://schemas.microsoft.com/office/drawing/2014/main" xmlns="" val="3070569709"/>
                    </a:ext>
                  </a:extLst>
                </a:gridCol>
              </a:tblGrid>
              <a:tr h="556591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 МИНИСТЕРСТВА ПРОСВЕЩЕНИЯ РОССИЙСКОЙ ФЕДЕРАЦИИ ОТ 25.11.2022 </a:t>
                      </a:r>
                    </a:p>
                    <a:p>
                      <a:pPr algn="ctr"/>
                      <a:r>
                        <a:rPr lang="ru-RU" sz="20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№ 1028  «ОБ УТВЕРЖДЕНИИ ФЕДЕРАЛЬНОЙ ОБРАЗОВАТЕЛЬНОЙ ПРОГРАММЫ ДОШКОЛЬНОГО ОБРАЗОВАНИЯ»   </a:t>
                      </a:r>
                      <a:r>
                        <a:rPr lang="ru-RU" sz="2000" b="1" i="1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(ЗАРЕГИСТРИРОВАН 28.12.2022 № 71847):</a:t>
                      </a:r>
                      <a:endParaRPr lang="ru-RU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C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2031159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771CB411-7EF4-460C-98CF-997BE82BD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155095"/>
              </p:ext>
            </p:extLst>
          </p:nvPr>
        </p:nvGraphicFramePr>
        <p:xfrm>
          <a:off x="119269" y="1987826"/>
          <a:ext cx="11966713" cy="4810539"/>
        </p:xfrm>
        <a:graphic>
          <a:graphicData uri="http://schemas.openxmlformats.org/drawingml/2006/table">
            <a:tbl>
              <a:tblPr/>
              <a:tblGrid>
                <a:gridCol w="11966713">
                  <a:extLst>
                    <a:ext uri="{9D8B030D-6E8A-4147-A177-3AD203B41FA5}">
                      <a16:colId xmlns:a16="http://schemas.microsoft.com/office/drawing/2014/main" xmlns="" val="3107805531"/>
                    </a:ext>
                  </a:extLst>
                </a:gridCol>
              </a:tblGrid>
              <a:tr h="4810539">
                <a:tc>
                  <a:txBody>
                    <a:bodyPr/>
                    <a:lstStyle/>
                    <a:p>
                      <a:r>
                        <a:rPr lang="ru-RU" sz="24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4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ФОП позволяет реализовать несколько  функций дошкольного уровня образования:</a:t>
                      </a:r>
                    </a:p>
                    <a:p>
                      <a:r>
                        <a:rPr lang="ru-RU" sz="24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24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24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Обучение и воспитание ребенка дошкольного возраста как Гражданина Российской Федерации</a:t>
                      </a:r>
                      <a:r>
                        <a:rPr lang="ru-RU" sz="24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формирование основ его гражданской и культурной идентичности на соответствующем его возрасту содержании доступными средствами.</a:t>
                      </a:r>
                    </a:p>
                    <a:p>
                      <a:r>
                        <a:rPr lang="ru-RU" sz="24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2.Создание единого ядра содержания </a:t>
                      </a:r>
                      <a:r>
                        <a:rPr lang="ru-RU" sz="24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дошкольного образования, ориентированного на приобщение детей к традиционным 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Родины.</a:t>
                      </a:r>
                    </a:p>
                    <a:p>
                      <a:r>
                        <a:rPr lang="ru-RU" sz="24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4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24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единого федерального образовательного пространства </a:t>
                      </a:r>
                      <a:r>
                        <a:rPr lang="ru-RU" sz="24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воспитания и обучения детей от рождения до поступления в начальную школу, обеспечивающего ребенку  и его родителям</a:t>
                      </a:r>
                      <a:r>
                        <a:rPr lang="en-US" sz="24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(законным представителям) </a:t>
                      </a:r>
                      <a:r>
                        <a:rPr lang="ru-RU" sz="2400" b="1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равные, качественные условия ДО</a:t>
                      </a:r>
                      <a:r>
                        <a:rPr lang="ru-RU" sz="2400" b="0" i="0" u="none" strike="noStrike" kern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вне зависимости от места проживания»</a:t>
                      </a:r>
                      <a:endParaRPr lang="ru-RU" sz="36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3148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5630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31B45DF-CE9A-42C3-A07D-52D289B6A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0"/>
            <a:ext cx="12191486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59" y="375749"/>
            <a:ext cx="11489634" cy="478403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«Федеральная программа определяет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единые для Российской Федерации 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объем и содержание ДО,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осваиваемые обучающимися в организациях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 ОД и планируемые результаты освоения образовательной программы»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планируемые образовательные результаты, заявленные в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ДО, ОБЯЗАТЕЛЬНЫ для достижения в каждой ДОО</a:t>
            </a:r>
            <a:r>
              <a:rPr lang="ru-RU" sz="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547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2761044-F02B-4E94-9CE8-6D7FC6B824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514" y="0"/>
            <a:ext cx="12271513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02" y="407505"/>
            <a:ext cx="8825946" cy="60429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</a:t>
            </a:r>
            <a: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структуры ФОП ДО </a:t>
            </a:r>
            <a:r>
              <a:rPr lang="ru-RU" sz="105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05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ФОП ДО : 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* целевой, 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* содержательный, 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* организационный разделы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целевом разделе: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цель, задачи, принципы, подходы к формированию Программы;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реализации Программы;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диагностика достижения планируемых результатов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49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476F268-F033-4925-9438-17B1A852F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" y="-290"/>
            <a:ext cx="12032461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26" y="278297"/>
            <a:ext cx="11940209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05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</a:t>
            </a:r>
            <a: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структуры ФОП ДО </a:t>
            </a:r>
            <a:r>
              <a:rPr lang="ru-RU" sz="10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0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                                                 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содержательном разделе</a:t>
            </a:r>
            <a:r>
              <a:rPr lang="ru-RU" sz="2400" b="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500" b="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содержание образования (обучения и воспитания) по ОО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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познавательное развитие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речевое развитие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художественно-эстетическое развитие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физическое развитие</a:t>
            </a:r>
            <a:r>
              <a:rPr lang="ru-RU" sz="2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Вариативные формы, способы, методы и средства реализации Программы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образовательной деятельности разных видов и культурных практик;</a:t>
            </a:r>
            <a:r>
              <a:rPr lang="ru-RU" sz="24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и направления поддержки детской инициативы;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•Особенности взаимодействия пед. коллектива с семьями обучающихся;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•Направления и задачи коррекционно-развивающей работы. Содержание коррекционно-развивающей работы на уровне ДОУ;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•Федеральная рабочая программа воспитания;</a:t>
            </a:r>
            <a:endParaRPr lang="ru-RU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722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21C80DE-CD99-4AD6-A72F-4486DA2DC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" y="-290"/>
            <a:ext cx="12191487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679" y="400217"/>
            <a:ext cx="11216641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</a:t>
            </a:r>
            <a: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структуры ФОП ДО </a:t>
            </a:r>
            <a:r>
              <a:rPr lang="ru-RU" sz="14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                                      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организационном разделе</a:t>
            </a:r>
            <a: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условия реализации Программы;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развивающей предметно-пространств. среды;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Программы, обеспеченность методическими материалами и средствами обучения и воспитания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литературных, музыкальных, художественных, анимационных произведений для реализации Программы;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•Кадровые условия реализации Программы;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•Примерный режим и распорядок дня в дошкольных группах;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•Федеральный календарный план воспитательной работы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05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402533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606</TotalTime>
  <Words>535</Words>
  <Application>Microsoft Office PowerPoint</Application>
  <PresentationFormat>Произвольный</PresentationFormat>
  <Paragraphs>47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Берлин</vt:lpstr>
      <vt:lpstr>    ФЕДЕРАЛЬНАЯ ОБРАЗОВАТЕЛЬНАЯ ПРОГРАММА   ДОШКОЛЬНОГО ОБРАЗОВАНИЯ   (ФОП ДО)   </vt:lpstr>
      <vt:lpstr>                                                                          Нормативная база перехода на ФОП ДО на федеральном уровне:        * «Образовательные программы ДО разрабатываются и утверждаются организацией, осуществляющей ОД, в соответствии с ФГОС ДО и соответствующей федеральной образовательной программой дошкольного образования.         Содержание и планируемые результаты разработанных ОО образовательных программ должны быть не ниже соответствующих содержания и планируемых результатов федеральной программы дошкольного образования»;   * «Федеральная основная общеобразовательная программа - учебно-методическая документация (федеральный учебный план, федеральный календарный учебный график, федеральные рабочие программы учебных предметов, федеральная рабочая программа воспитания, федеральный календарный план воспитательной работы), определяющая единые для Российской Федерации базовые объем и содержание образования определенного уровня и(или) определенной направленности, планируемые результаты освоения образовательной программы»;  *  ООП подлежат приведению в соответствие с федеральными основными общеобразовательными программами         не позднее 1 сентября 2023 года».</vt:lpstr>
      <vt:lpstr>Презентация PowerPoint</vt:lpstr>
      <vt:lpstr>Ключевые  изменения во ФГОС ДО</vt:lpstr>
      <vt:lpstr>ФОП ДО соответствует  ФГОС ДО</vt:lpstr>
      <vt:lpstr>«Федеральная программа определяет  единые для Российской Федерации  базовые объем и содержание ДО,  осваиваемые обучающимися в организациях осуществляющих ОД и планируемые результаты освоения образовательной программы»   Содержание и планируемые образовательные результаты, заявленные в ФОП ДО, ОБЯЗАТЕЛЬНЫ для достижения в каждой ДОО </vt:lpstr>
      <vt:lpstr>                                             Особенности структуры ФОП ДО    Структура ФОП ДО :               * целевой,               * содержательный,               * организационный разделы                                   В целевом разделе: •Пояснительная записка: цель, задачи, принципы, подходы к формированию Программы;      •Планируемые результаты реализации Программы;   •Педагогическая диагностика достижения планируемых результатов;  </vt:lpstr>
      <vt:lpstr>                                                                                              Особенности структуры ФОП ДО                                                        В содержательном разделе:  •Задачи и содержание образования (обучения и воспитания) по ОО:        социально-коммуникативное развитие         познавательное развитие         речевое развитие         художественно-эстетическое развитие         физическое развитие •Вариативные формы, способы, методы и средства реализации Программы; •Особенности образовательной деятельности разных видов и культурных практик; •Способы и направления поддержки детской инициативы; •Особенности взаимодействия пед. коллектива с семьями обучающихся; •Направления и задачи коррекционно-развивающей работы. Содержание коррекционно-развивающей работы на уровне ДОУ; •Федеральная рабочая программа воспитания;</vt:lpstr>
      <vt:lpstr>                                                                                             Особенности структуры ФОП ДО                                              В организационном разделе:   •Психолого-педагогические условия реализации Программы;   •Особенности организации развивающей предметно-пространств. среды;   •Материально-техническое обеспечение Программы, обеспеченность методическими материалами и средствами обучения и воспитания;   •Примерный перечень литературных, музыкальных, художественных, анимационных произведений для реализации Программы;   •Кадровые условия реализации Программы;   •Примерный режим и распорядок дня в дошкольных группах;   •Федеральный календарный план воспитательной работы;  </vt:lpstr>
      <vt:lpstr>                                                                                             Особенности содержания ФОП ДО       Общие положения:  * Опора Программы на принципы ДО, зафиксированные во ФГОС ДО;  * Обязательная часть (не менее 60%, должна соответствовать ФОП ДО) и часть, формируемая участниками образовательных отношений (не более 40%);   * ФОП включает в себя учебно-методическую документацию, в состав которой входят федеральная рабочая программа воспитания, примерный режим и распорядок дня дошкольных групп, федеральный календарный план воспитательной работы и  др.        В целевом разделе: +представлены планируемые результаты освоения ФОП в младенческом, раннем и дошкольном возрасте  (к 4-м,5-ти,6-ти годам, на этапе завершения освоения ФОП ДО);    В содержательном разделе: +федеральная рабочая программа воспитания, которая раскрывает задачи и направления воспитательной работы;    В организационном разделе: + примерные перечни худ. литературы, муз. произв-ний, произведений изобразительного искусства для использования в образовательной работе в разных возрастных группах, примерный перечень рекомендуемых анимационных произведений, федеральный календарный план воспитательной работы.</vt:lpstr>
      <vt:lpstr>                                                 ЦЕЛЕВОЙ РАЗДЕЛ:    Цель ФОП: разностороннее развитие в период дошкольного детства с учетом возрастных и индивидуальных особенностей на основе духовно-нравственных ценностей российского народа (жизнь, достоинство, права и свободы человека, патриотизм, гражданственность, служение Отечеству,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России), исторических и национально-культурных традиций.   Задачи ФОП (НОВОЕ):  • обеспечение единых для РФ содержания и планируемых результатов освоения образовательной программы ДО;  • приобщение детей к базовым ценностям российского народа…, создание условий для формирования ценностного отношения к окружающему миру, становления опыта действий и поступков на основе осмысления ценностей;  • 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 !</vt:lpstr>
      <vt:lpstr>                                           ЦЕЛЕВОЙ РАЗДЕЛ:       * Неправомерность требования от детей дошкольного возраста конкретных образовательных достижений, понимание планируемых результатов реализации ФОП как характеристик возможных достижений ребенка на разных возрастных этапах и к моменту завершения ДО;                  * Обозначенные в ФОП возможные достижения детей «к году», «к трем годам» и т.д. имеют условный характер, что предполагает широкий возрастной диапазон для достижения ребенком планируемых результатов;      *Планируемые результаты в младенческом, раннем, дошкольном возрасте (к 4-м, к 5-ти, к 6-ти годам) и к моменту завершения освоения ФОП представлены, дополнены и конкретизированы, с учетом цели и задач ДО;        * Педагогическая диагностика достижения планируемых результатов ФОП ДО направлена на изучение деятельностных умений ребенка, его интересов, предпочтений, склонностей, личностных особенностей, способов взаимодействия со взрослыми и сверстниками;</vt:lpstr>
      <vt:lpstr>                                           ЦЕЛЕВОЙ РАЗДЕЛ:      *Цели педагогической диагностики, а также особенности ее проведения (основные формы, методы) определяются ФГОС ДО (п.3.2.3 и п. 4.6).      * Периодичность проведения диагностики, способ и форма фиксации результатов определяется ДОО.        В ФОП уточнена оптимальная периодичность – дважды в год (стартовая, с учетом адаптационно периода, и заключительная на этапе освоения содержания программы возрастной группой).  Присутствуют уточнения об основном методе (наблюдении), других малоформализованных методах и методиках педагогической диагностики, а также об индикаторах оценки наблюдаемых фактов.      *Проведение психологической диагностики определяется положениями ФГОС ДО (п.3.2.3)    </vt:lpstr>
      <vt:lpstr>                             СОДЕРЖАТЕЛЬНЫЙ РАЗДЕЛ:  *Представлены задачи и содержание образовательной деятельности с детьми всех возрастных групп по всем образовательным областям. * Содержание образовательной деятельности в каждой образовательной области дополнено и расширено, с учетом цели, задач, планируемых результатов. *Содержание образовательных областей дополнено задачами воспитания, отражающими направленность на приобщение детей к ценностям «Родина», «Природа», «Семья», «Человек», «Жизнь», «Милосердие», «Добро», «Дружба», «Сотрудничество», «Труд», «Познание», «Культура», «Красота», «Здоровье». *Вариативность форм, способов, методов и средств реализации ФОП ДО. Выбор зависит не только от возрастных и индивидуальных особенностей детей, учета их особых образовательных потребностей, но и от личных интересов, мотивов, ожиданий, желаний детей. Важно признание приоритетности субъектной позиции ребенка в образовательном процессе.</vt:lpstr>
      <vt:lpstr>                             СОДЕРЖАТЕЛЬНЫЙ РАЗДЕЛ          * Могут использоваться различные образовательные технологии, в том числе дистанционные образовательные технологии, дистанционное обучение, за исключением тех, которые могут нанести вред здоровью детей.          * Педагог самостоятельно определяет формы, способы, методы реализации ФОП ДО,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При выборе форм реализации образовательного содержания, необходимо ориентироваться на виды детской деятельности, определенные во ФГОС ДО для каждого возрастного этапа (младенческий, ранний, дошкольный возраст).          * Уточнены методы реализации задач воспитания, методы реализации задач обучения дошкольников.   </vt:lpstr>
      <vt:lpstr>                             СОДЕРЖАТЕЛЬНЫЙ РАЗДЕЛ   * Представлены варианты организации совместной деятельности детей с педагогом и другими детьми, уточнены возможные варианты позиции педагога на основе его функции: обучает чему-то новому, равноправный партнер, направляет совместную деятельность детской группы, организует деятельность детей друг с другом, наблюдает самостоятельную деятельность детей.         * Уточнено особое место и роль игры в образовательной деятельности и в развитии детей.         * Уточнены возможные формы организации образовательной деятельности по Программе в первой половине дня, на прогулке, во второй половине дня.         *Развернуто представлена информация о занятии как организационной форме, не означающей обязательную регламентированность процесса, и предполагающей выбор педагогом содержания и педагогически обоснованных методов образовательной деятельности.</vt:lpstr>
      <vt:lpstr>                             СОДЕРЖАТЕЛЬНЫЙ РАЗДЕЛ      *Выделены способы, направления и условия поддержки детской инициативы на разных возрастных этапах.             * Представлено направление взаимодействия педагогического коллектива с семьями воспитанников: цель, задачи, принципы, направления, возможные формы (расширено).          * Представлено направление коррекционно-развивающей работы с детьми и/или инклюзивного образования: задачи, содержание, формы организации и др. (расширено).          * Отдельным блоком (п. 29) включена Федеральная программа воспитания.</vt:lpstr>
      <vt:lpstr>                             ОРГАНИЗАЦИОННЫЙ  РАЗДЕЛ              * Психолого-педагогические условия дополнены (например, уточнено, что образовательные задачи могут решаться как с помощью новых форм организации процесса образования (проектная деятельность, образовательная ситуация, обогащенные игры детей в центрах детской активности, проблемно-обучающие ситуации в рамках интеграции образовательных областей) так и традиционных (фронтальные, групповые, индивидуальные занятия).    * В блоке, посвященном РППС, уточнено, что ФОП ДО не выдвигает жестких требований к организации РППС, и оставляет за ДОУ право самостоятельно проектировать предметно-пространственную среду в соответствии с ФГОС ДО и с учетом целей и принципов Программы, а также ряда требований.    *Блок, посвященный материально-техническому обеспечению Программы, обеспеченности методическими материалами и средствами обучения и воспитания, наполнен обобщенными требованиями  («Рекомендации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образования» (письмо Минпросвещения России ТВ-413-03 от 13.02.2023)</vt:lpstr>
      <vt:lpstr>                             ОРГАНИЗАЦИОННЫЙ  РАЗДЕЛ         * Представлен развернутый примерный перечень                                   * художественной  литературы  (для каждой возрастной группы детей от 2 до 7 лет),  * музыкальных произведений, * игр, упражнений и т.п. (для всех возрастных групп от 2 до 7 лет),                                 * произведений изобразительного искусства (для каждой возрастной группы от 2 до 7 лет), а также * анимационных произведений, которые рекомендуются для семейного просмотра и могут быть использованы в образовательном процессе ДОУ (преимущественно отечественные мультипликационные фильмы и сериалы для детей 5-6 и 6-7 лет) ,           * Примерный режим и распорядок дня опирается на действующие СанПиН, даны как четкие требования, обязательные для соблюдения, так и рамочные ориентиры для изменения режима и распорядка дня.  </vt:lpstr>
      <vt:lpstr>                             ОРГАНИЗАЦИОННЫЙ  РАЗДЕЛ         *В блоке «Федеральный календарный план воспитательной работы»  дан перечень основных государственных и народных праздников, памятных дат, и уточнено, что:         • план является единым для ДОУ;          • ДОУ вправе наряду с указанными в плане, проводить иные мероприятия, согласно ключевым направлениям воспитания и дополнительного образования детей;         • все мероприятия плана должны проводиться с учетом особенностей Программы, а также возрастных, физиологических, психоэмоциональных особенностей детей.</vt:lpstr>
      <vt:lpstr>                  Порядок действий ДОО в переходный период:                                             основные этапы, управленческие решения и                                                     методические шаги    1. Создание в ДОУ рабочей группы, утверждение соответствующих локальных актов.  2. Разработка «дорожной карты» по приведению ООП в соответствие с ФОП ДО.  3. Изучение ФОП ДО и экспертиза действующей ООП ДО на предмет соответствия ФОП ДО.  4. Приведение ООП ДО в соответствие с ФОП ДО.  5. Утверждение ООП на основе ФОП ДО в ДОУ до 31.08.2023г.        </vt:lpstr>
      <vt:lpstr>СПАСИБО ЗА ВНИМАНИЕ!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ОБРАЗОВАТЕЛЬНАЯ ПРОГРАММА   ДОШКОЛЬНОГО ОБРАЗОВАНИЯ   (ФОП  ДО)   2023</dc:title>
  <dc:creator>DOU 85</dc:creator>
  <cp:lastModifiedBy>555</cp:lastModifiedBy>
  <cp:revision>45</cp:revision>
  <dcterms:created xsi:type="dcterms:W3CDTF">2023-03-06T09:02:41Z</dcterms:created>
  <dcterms:modified xsi:type="dcterms:W3CDTF">2023-11-22T15:02:18Z</dcterms:modified>
</cp:coreProperties>
</file>